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44" r:id="rId1"/>
    <p:sldMasterId id="2147483781" r:id="rId2"/>
    <p:sldMasterId id="2147483780" r:id="rId3"/>
    <p:sldMasterId id="2147483756" r:id="rId4"/>
  </p:sldMasterIdLst>
  <p:notesMasterIdLst>
    <p:notesMasterId r:id="rId32"/>
  </p:notesMasterIdLst>
  <p:handoutMasterIdLst>
    <p:handoutMasterId r:id="rId33"/>
  </p:handoutMasterIdLst>
  <p:sldIdLst>
    <p:sldId id="256" r:id="rId5"/>
    <p:sldId id="697" r:id="rId6"/>
    <p:sldId id="573" r:id="rId7"/>
    <p:sldId id="698" r:id="rId8"/>
    <p:sldId id="699" r:id="rId9"/>
    <p:sldId id="700" r:id="rId10"/>
    <p:sldId id="701" r:id="rId11"/>
    <p:sldId id="702" r:id="rId12"/>
    <p:sldId id="703" r:id="rId13"/>
    <p:sldId id="704" r:id="rId14"/>
    <p:sldId id="705" r:id="rId15"/>
    <p:sldId id="706" r:id="rId16"/>
    <p:sldId id="707" r:id="rId17"/>
    <p:sldId id="708" r:id="rId18"/>
    <p:sldId id="710" r:id="rId19"/>
    <p:sldId id="711" r:id="rId20"/>
    <p:sldId id="712" r:id="rId21"/>
    <p:sldId id="713" r:id="rId22"/>
    <p:sldId id="714" r:id="rId23"/>
    <p:sldId id="715" r:id="rId24"/>
    <p:sldId id="716" r:id="rId25"/>
    <p:sldId id="717" r:id="rId26"/>
    <p:sldId id="718" r:id="rId27"/>
    <p:sldId id="719" r:id="rId28"/>
    <p:sldId id="720" r:id="rId29"/>
    <p:sldId id="721" r:id="rId30"/>
    <p:sldId id="722" r:id="rId31"/>
  </p:sldIdLst>
  <p:sldSz cx="9144000" cy="6858000" type="screen4x3"/>
  <p:notesSz cx="7099300" cy="10234613"/>
  <p:defaultTextStyle>
    <a:defPPr>
      <a:defRPr lang="fa-IR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D6E2"/>
    <a:srgbClr val="E3F3FA"/>
    <a:srgbClr val="A3CCDD"/>
    <a:srgbClr val="99C7DB"/>
    <a:srgbClr val="75ADC4"/>
    <a:srgbClr val="6197B5"/>
    <a:srgbClr val="B3EDF3"/>
    <a:srgbClr val="00D05E"/>
    <a:srgbClr val="B7BEC9"/>
    <a:srgbClr val="FFE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996" autoAdjust="0"/>
    <p:restoredTop sz="92308" autoAdjust="0"/>
  </p:normalViewPr>
  <p:slideViewPr>
    <p:cSldViewPr>
      <p:cViewPr varScale="1">
        <p:scale>
          <a:sx n="58" d="100"/>
          <a:sy n="58" d="100"/>
        </p:scale>
        <p:origin x="1544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-1974" y="-7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022937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/>
          <a:lstStyle>
            <a:lvl1pPr algn="r">
              <a:defRPr sz="13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64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/>
          <a:lstStyle>
            <a:lvl1pPr algn="l">
              <a:defRPr sz="1300"/>
            </a:lvl1pPr>
          </a:lstStyle>
          <a:p>
            <a:fld id="{E526BFDE-D9AC-48AF-81B3-A3AD8E1CA09D}" type="datetimeFigureOut">
              <a:rPr lang="fa-IR" smtClean="0"/>
              <a:t>02/06/1446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022937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 anchor="b"/>
          <a:lstStyle>
            <a:lvl1pPr algn="r">
              <a:defRPr sz="1300"/>
            </a:lvl1pPr>
          </a:lstStyle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64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 anchor="b"/>
          <a:lstStyle>
            <a:lvl1pPr algn="l">
              <a:defRPr sz="1300"/>
            </a:lvl1pPr>
          </a:lstStyle>
          <a:p>
            <a:fld id="{0B6E22B1-BC2D-4839-899D-427BD6FD24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79151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022937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/>
          <a:lstStyle>
            <a:lvl1pPr algn="r">
              <a:defRPr sz="13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64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/>
          <a:lstStyle>
            <a:lvl1pPr algn="l">
              <a:defRPr sz="1300"/>
            </a:lvl1pPr>
          </a:lstStyle>
          <a:p>
            <a:fld id="{0E6A9630-EA2B-4859-BBB9-C6567C30B1C5}" type="datetimeFigureOut">
              <a:rPr lang="fa-IR" smtClean="0"/>
              <a:t>02/06/1446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1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022937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 anchor="b"/>
          <a:lstStyle>
            <a:lvl1pPr algn="r">
              <a:defRPr sz="13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64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 anchor="b"/>
          <a:lstStyle>
            <a:lvl1pPr algn="l">
              <a:defRPr sz="1300"/>
            </a:lvl1pPr>
          </a:lstStyle>
          <a:p>
            <a:fld id="{1D8281DE-3E93-4505-A8AE-62BE0CB16C4D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496610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teac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l" rtl="0">
              <a:defRPr sz="3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l" rtl="0">
              <a:buNone/>
              <a:defRPr sz="200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D78705F3-65CC-4A62-93EA-652EF3614B65}" type="datetime8">
              <a:rPr lang="fa-IR" smtClean="0"/>
              <a:pPr/>
              <a:t>03 دسامبر 24</a:t>
            </a:fld>
            <a:endParaRPr lang="fa-IR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fa-IR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7BE77CE5-2329-4D23-AA39-0EC531EB1FCF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8A7B-B322-C8E7-85F7-51226FF1E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DCF6D-9FE7-3074-75B8-BF6541666D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A52C3-0304-125B-A0CA-F012DCCDA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BD7A9-B2AB-6CEB-298D-A6ACC3545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BC0DC-A17E-A146-D47C-D6E6F96E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D3A71-92B5-1C31-84A1-54F01B50A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59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6520-0C04-9273-C267-29258D9EB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09A16-5296-51BC-0093-A7CB1722E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E719A2-CE02-E276-F815-A4E69B85D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327086-F87B-E8E9-D37B-84039E8EF7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A9E22C-1495-B87E-D9CE-E37C7B7B7C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BEA004-5DB6-BD16-A50E-CB42812D8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80D33B-8382-A935-F610-3161E31C4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9618EA-DF69-03EF-CAC3-E099E9D9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40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7A18-CB1B-0F8D-C159-5F982BBE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0E151B-A99D-5F9D-9D00-C5D5EB015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D6301-C907-21EE-3651-1F86C6C91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E340CA-B74B-9788-B5E3-18CF8923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36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489ACD-4598-E0F0-671B-F5621F1B8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8A1283-C080-E134-1020-55361D8D3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44F18-209F-6717-9CC6-77C69238C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91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D68E-3D5C-1B5E-0940-9B93030FA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C4D40-AE5B-9148-6230-B11663D96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676433-15CB-8AFC-8C92-5704703EC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E53EF-712E-D460-C84E-A85F7A9D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196DA-4BF0-BC57-31F9-F9CEDDC94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BBEC1-B1AD-C9D9-D34B-76851963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48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99AF-71E4-34F1-A9EF-4238077B3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842AC9-ECBF-6641-D5DF-B51D6E31D5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11AC5-F6C1-61D4-D6BB-0E49CEAE1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BC6DC-44CB-FF58-7C23-5B81DFCD7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B90C6-5E75-43B1-54DF-9BFD5FCA7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54AFE0-E349-7815-2AA0-BDDD97DEC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801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39B7D-8C0D-95AE-40E3-1CB36DD85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544C57-F15B-12F0-CFB2-893BCE1E3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EDAB9-0A50-6A19-7EF1-39F9FA07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91159-119D-4BE3-2713-8F50566BC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4BB87-5AB1-F5AB-2C7B-4CFE41BF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499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15264D-B83C-118D-2E12-D770A2CEB4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5B0107-B9AA-7A66-9C9D-4A97B68DA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BA363-AD4F-0FC1-8B69-04C42B74E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5E291-052B-8DC5-3B47-F47EA0C58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B3AB4-8D43-7E00-2457-B6BB531E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78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08E08-CA47-6BC8-9398-F093FD95D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98172D-3F7F-3A32-422B-423EF8A7E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0B7FC-C9D4-A278-1621-B0BE5F722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7AB36-26D2-1977-7BFC-A703460E9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9E080-3408-727C-48E1-58700D74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657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CDCF1-02DB-FAFD-A7A0-5C8CF8684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6C93E-5C4B-AC47-3EA4-EC048ECEA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CF4CB-D0C4-4C17-DF8C-2BBE82E25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3F9B8-4D5D-E685-4FFF-802635FAD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32226-9197-869D-9242-EBE812AE8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8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-teac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l" rtl="0">
              <a:defRPr>
                <a:solidFill>
                  <a:schemeClr val="tx1"/>
                </a:solidFill>
                <a:latin typeface="et-book"/>
                <a:ea typeface="Source Sans Pro" panose="020B0503030403020204" pitchFamily="34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et-book"/>
                <a:ea typeface="Source Sans Pro" panose="020B0503030403020204" pitchFamily="34" charset="0"/>
              </a:defRPr>
            </a:lvl1pPr>
            <a:lvl2pPr>
              <a:defRPr>
                <a:solidFill>
                  <a:schemeClr val="tx1"/>
                </a:solidFill>
                <a:latin typeface="et-book"/>
                <a:ea typeface="Source Sans Pro" panose="020B05030304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et-book"/>
                <a:ea typeface="Source Sans Pro" panose="020B05030304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et-book"/>
                <a:ea typeface="Source Sans Pro" panose="020B05030304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et-book"/>
                <a:ea typeface="Source Sans Pro" panose="020B0503030403020204" pitchFamily="34" charset="0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A4EA60-EED7-827F-2119-7A12AA954356}"/>
              </a:ext>
            </a:extLst>
          </p:cNvPr>
          <p:cNvCxnSpPr>
            <a:cxnSpLocks/>
          </p:cNvCxnSpPr>
          <p:nvPr userDrawn="1"/>
        </p:nvCxnSpPr>
        <p:spPr>
          <a:xfrm>
            <a:off x="457200" y="1124744"/>
            <a:ext cx="8229600" cy="0"/>
          </a:xfrm>
          <a:prstGeom prst="line">
            <a:avLst/>
          </a:prstGeom>
          <a:ln w="12700">
            <a:solidFill>
              <a:srgbClr val="99C7DB">
                <a:alpha val="8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FD41388-4E91-B6E8-A99D-CC72F602F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F16B-4C18-4308-8528-54F43B302742}" type="datetime8">
              <a:rPr lang="fa-IR" smtClean="0"/>
              <a:t>03 دسامبر 24</a:t>
            </a:fld>
            <a:endParaRPr lang="fa-IR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EB0EF04-B46D-F425-3B2B-C39212502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872DCC9-DC3C-1F68-E9D1-D554EE2B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BA8E-09FF-17DC-15FB-DB3ECD731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E6DF-63AF-FF81-729E-36178F8A3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2BF97-870F-E036-08B9-FE9326956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F0C5E-661A-A0DA-5252-5ED7C553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EAE66-9521-1293-09AF-40E1B3578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261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4EF4E-3BCA-2F05-D89B-B5382857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2AFA2-AC0A-9BE8-9E54-55CDD4AF6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A7C37-5A28-A04E-108C-F7BAD217FB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FDF235-43F9-83C6-3D72-373A9AC77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D05E1-4849-02FA-EA79-29F464640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77CCF-333F-2547-E0C7-4BC5DD3D9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909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D1A91-3F9E-E837-5691-9CE1DBA10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E2335-8213-D08D-C86C-2C2FB102A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5A2D0-491D-8948-39D5-8F575F084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C003BB-C2E0-6B23-2D79-BE52E8786F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2D075B-2423-8480-20CD-D096D95160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51FB8D-91DC-4683-E5B9-94201F121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0F5298-BEB4-928C-F239-3D80EA79E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5C0B85-7C3F-3A8C-7228-F05BD72FB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255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172CC-2019-26A6-539F-26CFBE648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CD72E9-D032-E3F7-C823-86634CA47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4891C-0BA8-E85B-3E59-D306939D0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D279E4-32FC-B22F-AEDF-6F56AEDB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218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962978-9C9F-10EE-E813-6EADD73A4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DEEB77-7921-867C-A044-2FF8FFC4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E3C2C-0196-7DBD-63B2-7A5E7F66F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413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3FC66-4785-F806-211D-C22A3ECD4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9D90F-83F9-4A8E-4D73-78ABF5F32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8BF3C-E02D-566B-29B7-B6F2E1DAD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114C92-E130-AAB8-B19D-1E72B339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C0E80-F183-DE25-E4C2-2701A410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3E5E5-76AF-13FF-76B6-9F457F4B9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784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3677-7AB3-C00C-5D5B-2B76333EE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B4FEA3-EF84-D245-C981-D2EF672CA0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47EC9D-969F-F9E6-12F7-62F75D86A7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7B1B0-1653-9E8D-76D9-988AF69F9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A8C4FC-398A-8176-0B10-2904849BA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D6270-F1C1-ACC1-1E21-944AB451F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685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7A31-0B19-0A9E-6E14-6BC7457A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1134FB-2990-296A-F532-2A6BFE8B2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BE3E0-18AC-C6ED-008C-24152A25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44D38-A863-F657-9172-776649D1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5884D-1FD0-A905-86E5-3A52A2468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704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D5E07E-6F5D-F1FB-E14F-D64AC3BC98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9DFDE2-5122-4DCA-8B7C-072996060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C0F35-8407-1052-006A-FC30E7DF0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F8063-339A-F287-61EF-47C45F5D8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3B04A-CB12-6849-1010-1FFCAF81B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5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5E26-4D16-46D4-AC74-412FD23EE7CA}" type="datetime8">
              <a:rPr lang="fa-IR" smtClean="0"/>
              <a:t>03 دسامبر 24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‹#›</a:t>
            </a:fld>
            <a:endParaRPr lang="fa-IR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8743-636E-4639-AF48-3F75F4CD5C74}" type="datetime8">
              <a:rPr lang="fa-IR" smtClean="0"/>
              <a:t>03 دسامبر 24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‹#›</a:t>
            </a:fld>
            <a:endParaRPr lang="fa-IR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8E664-31FC-4B0C-A493-0E8E2E6AD4E8}" type="datetime8">
              <a:rPr lang="fa-IR" smtClean="0"/>
              <a:t>03 دسامبر 24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8020-5F2C-454E-9CC7-64E2446D2721}" type="datetime8">
              <a:rPr lang="fa-IR" smtClean="0"/>
              <a:t>03 دسامبر 24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‹#›</a:t>
            </a:fld>
            <a:endParaRPr lang="fa-IR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04014-1D9B-82F3-113A-26ADE595F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425E3D-B8E0-BBAC-30E3-454EC0FB0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F3571-CEFE-0992-42E0-0ADFA568E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A5627-F9D2-1EF8-B221-CCCF000C4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11616-05AB-7FFF-D2B0-70630E99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94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BE87C-EDDD-67F2-C41A-040EE1BF7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052BC-437C-923B-9435-69D341BCF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4DD39-F3B0-C355-5F25-E91654147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F3FC4-3421-19B7-7E4C-169C3E1DA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08FC9-EC88-CEC6-98EE-34AADFDE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9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43FE1-64DF-B282-24D8-AD5221B13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02E76-16F2-F5D7-A105-94220B8E3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5389A-21D3-365E-A133-038F706AD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FED3B-E9AA-0C04-D430-C6E18597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0949E-E0E9-CFC5-98AA-D6EC73FB4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03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alphaModFix amt="40000"/>
            <a:lum/>
          </a:blip>
          <a:srcRect/>
          <a:stretch>
            <a:fillRect l="3000" t="-13000" r="-16000" b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2BCF16B-4C18-4308-8528-54F43B302742}" type="datetime8">
              <a:rPr lang="fa-IR" smtClean="0"/>
              <a:t>03 دسامبر 24</a:t>
            </a:fld>
            <a:endParaRPr lang="fa-I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fa-IR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BE77CE5-2329-4D23-AA39-0EC531EB1FCF}" type="slidenum">
              <a:rPr lang="fa-IR" smtClean="0"/>
              <a:t>‹#›</a:t>
            </a:fld>
            <a:endParaRPr lang="fa-IR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52" r:id="rId3"/>
    <p:sldLayoutId id="2147483753" r:id="rId4"/>
    <p:sldLayoutId id="2147483754" r:id="rId5"/>
    <p:sldLayoutId id="2147483755" r:id="rId6"/>
  </p:sldLayoutIdLst>
  <p:hf hdr="0" ftr="0" dt="0"/>
  <p:txStyles>
    <p:titleStyle>
      <a:lvl1pPr algn="l" rtl="1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just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just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just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just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just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r" rtl="1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r" rtl="1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r" rtl="1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r" rtl="1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40000"/>
            <a:lum/>
          </a:blip>
          <a:srcRect/>
          <a:stretch>
            <a:fillRect l="3000" t="-13000" r="-16000" b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DD071B-FDDA-A9E9-6522-508927EFA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4998B-1374-2017-B28B-670BD4AA0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6E541-63E7-052E-4BBE-BB145DD65E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FDD97-E66B-47FD-A30C-867982B6638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BCD19-7653-75CC-C57D-9AA5914027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802CB-E259-43E2-DA73-5EE6A808F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6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alphaModFix amt="40000"/>
            <a:lum/>
          </a:blip>
          <a:srcRect/>
          <a:stretch>
            <a:fillRect l="3000" t="-13000" r="-16000" b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C6B861-9A9C-F518-4E2F-EC557D2A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FB6E8-C849-CF13-2097-D1D933A43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C198F-59AB-C916-E192-F0D973577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F3358-BB3D-4EA7-B44B-A5237B0AB0D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419A6-F68A-6F75-550B-C0D12D633A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5173F-2556-3139-15A3-C3BE38E7F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D376B-9459-4AE3-B284-A585FD271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01518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40000"/>
            <a:lum/>
          </a:blip>
          <a:srcRect/>
          <a:stretch>
            <a:fillRect l="3000" t="-13000" r="-16000" b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2F0152-1B9A-93F3-3E1B-2D1570756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EE5AB-27FF-96F0-C76D-A0080C567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1586C-2C5E-158E-1BA7-E5DAE2D16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8350C-74A5-493C-9EA2-0C743BB8DAC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703F8-C166-EA85-2F15-0F86A39CD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AED13-B7AD-C2F3-1D20-838962302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38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9CDD7E9E-98DC-9F4F-3E6B-3DB677BFB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592" y="2907030"/>
            <a:ext cx="7254240" cy="982980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latin typeface="et-book"/>
                <a:ea typeface="Calibri" panose="020F0502020204030204" pitchFamily="34" charset="0"/>
                <a:cs typeface="Calibri" panose="020F0502020204030204" pitchFamily="34" charset="0"/>
              </a:rPr>
              <a:t>Normalizing flow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51026C-DF7A-13C0-2AB9-07A3DB11ADF7}"/>
              </a:ext>
            </a:extLst>
          </p:cNvPr>
          <p:cNvSpPr txBox="1">
            <a:spLocks/>
          </p:cNvSpPr>
          <p:nvPr/>
        </p:nvSpPr>
        <p:spPr>
          <a:xfrm>
            <a:off x="986408" y="4164330"/>
            <a:ext cx="7618040" cy="120888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et-book"/>
                <a:ea typeface="Calibri" panose="020F0502020204030204" pitchFamily="34" charset="0"/>
                <a:cs typeface="Calibri" panose="020F0502020204030204" pitchFamily="34" charset="0"/>
              </a:rPr>
              <a:t>22-808: Generative models</a:t>
            </a:r>
            <a:br>
              <a:rPr lang="en-US" dirty="0">
                <a:latin typeface="et-book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et-book"/>
                <a:ea typeface="Calibri" panose="020F0502020204030204" pitchFamily="34" charset="0"/>
                <a:cs typeface="Calibri" panose="020F0502020204030204" pitchFamily="34" charset="0"/>
              </a:rPr>
              <a:t>Sharif University of Technology</a:t>
            </a:r>
            <a:br>
              <a:rPr lang="en-US" sz="2200" dirty="0">
                <a:latin typeface="et-book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et-book"/>
                <a:ea typeface="Calibri" panose="020F0502020204030204" pitchFamily="34" charset="0"/>
                <a:cs typeface="Calibri" panose="020F0502020204030204" pitchFamily="34" charset="0"/>
              </a:rPr>
              <a:t>Fall 2024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DCE1B0D-24A9-7A78-B01D-48B2B6620AC7}"/>
              </a:ext>
            </a:extLst>
          </p:cNvPr>
          <p:cNvSpPr txBox="1">
            <a:spLocks/>
          </p:cNvSpPr>
          <p:nvPr/>
        </p:nvSpPr>
        <p:spPr>
          <a:xfrm>
            <a:off x="958612" y="5589240"/>
            <a:ext cx="3253348" cy="28803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>
                <a:latin typeface="et-book"/>
                <a:ea typeface="Calibri" panose="020F0502020204030204" pitchFamily="34" charset="0"/>
                <a:cs typeface="Calibri" panose="020F0502020204030204" pitchFamily="34" charset="0"/>
              </a:rPr>
              <a:t>Fatemeh Seyyedsalehi</a:t>
            </a:r>
          </a:p>
        </p:txBody>
      </p:sp>
    </p:spTree>
    <p:extLst>
      <p:ext uri="{BB962C8B-B14F-4D97-AF65-F5344CB8AC3E}">
        <p14:creationId xmlns:p14="http://schemas.microsoft.com/office/powerpoint/2010/main" val="544147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6CAA-B154-727B-2086-491ADA454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and inference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5E0A-42C2-1A0F-6FA0-CE6F74DC732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Learning with maximum likelihood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Sampling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Latent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F8C4C-D58A-0CEB-E09C-892920865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10</a:t>
            </a:fld>
            <a:endParaRPr lang="fa-I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9D8644-8D3D-B0AF-7E11-D30815E6E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817106"/>
            <a:ext cx="8116455" cy="1323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8E67A4-38DC-6F0F-3E6F-04700C36B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3561286"/>
            <a:ext cx="3096344" cy="851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DF4874-0C20-83E1-28F6-DAB1A40BC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5299580"/>
            <a:ext cx="2057687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79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96E1-2380-89A2-4116-DEF276C6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and inference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2B2606-FB0A-6ACD-2F2E-9297D5D7BD22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b="0" i="0" dirty="0">
                    <a:solidFill>
                      <a:srgbClr val="000000"/>
                    </a:solidFill>
                    <a:effectLst/>
                  </a:rPr>
                  <a:t>Computing the determinant for 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</a:rPr>
                  <a:t> matrix 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</a:rPr>
                  <a:t>: prohibitively expensive within a learning loop!</a:t>
                </a:r>
              </a:p>
              <a:p>
                <a:endParaRPr lang="en-US" b="0" i="0" dirty="0">
                  <a:solidFill>
                    <a:srgbClr val="000000"/>
                  </a:solidFill>
                  <a:effectLst/>
                </a:endParaRPr>
              </a:p>
              <a:p>
                <a:r>
                  <a:rPr lang="en-US" b="1" i="0" dirty="0">
                    <a:solidFill>
                      <a:srgbClr val="000000"/>
                    </a:solidFill>
                    <a:effectLst/>
                  </a:rPr>
                  <a:t>Key idea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</a:rPr>
                  <a:t>: Choose transformations so that the resulting Jacobian matrix has </a:t>
                </a:r>
                <a:r>
                  <a:rPr lang="en-US" b="1" i="0" dirty="0">
                    <a:solidFill>
                      <a:srgbClr val="FF0000"/>
                    </a:solidFill>
                    <a:effectLst/>
                  </a:rPr>
                  <a:t>special structure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</a:rPr>
                  <a:t>. For example, the determinant of a </a:t>
                </a:r>
                <a:r>
                  <a:rPr lang="en-US" b="1" i="0" dirty="0">
                    <a:solidFill>
                      <a:srgbClr val="FF0000"/>
                    </a:solidFill>
                    <a:effectLst/>
                  </a:rPr>
                  <a:t>triangular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</a:rPr>
                  <a:t> matrix is the product of the diagonal entries, i.e., an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</a:rPr>
                  <a:t> operation.</a:t>
                </a: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Therefore, we have to only consider spatial family of models which limits the ability of this approach.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2B2606-FB0A-6ACD-2F2E-9297D5D7BD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988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1670C-1211-A9A0-CDCC-21B99D478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11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835142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EF2B-0841-6661-750A-8F4399717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i="0" u="none" strike="noStrike" baseline="0" dirty="0"/>
              <a:t>NICE - Additive coupling layers</a:t>
            </a:r>
            <a:endParaRPr lang="en-US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AF724-A683-7845-675C-774BDDA4ABE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F1683-E810-965D-438C-61B759D7F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12</a:t>
            </a:fld>
            <a:endParaRPr lang="fa-I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9D9023-32F1-D6B4-19F8-5BAFC773B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92" y="1418590"/>
            <a:ext cx="749301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54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458E2-E4A5-26C9-DCC0-6168193AA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A742-0DC3-CF58-9BF8-D3586920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i="0" u="none" strike="noStrike" baseline="0" dirty="0"/>
              <a:t>NICE - Additive coupling layers</a:t>
            </a:r>
            <a:endParaRPr lang="en-US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D060C-82A5-A5A7-AD79-21F8AE934CE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B14CD-B5DB-D10A-5EA4-6AA5DC5C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13</a:t>
            </a:fld>
            <a:endParaRPr lang="fa-I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17D08-2ED5-9477-3DA9-E0D8C5101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07" y="1426095"/>
            <a:ext cx="8375193" cy="452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91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1FF8-DA92-DDFD-5111-35E6C0C0D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2C022-7966-EFB5-23DA-598402BCF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i="0" u="none" strike="noStrike" baseline="0" dirty="0"/>
              <a:t>NICE - Additive coupling layers</a:t>
            </a:r>
            <a:endParaRPr lang="en-US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7CD0D-124E-BA40-A9B9-9052DB0C15E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18919-85E9-4A04-E6F0-5918F00F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14</a:t>
            </a:fld>
            <a:endParaRPr lang="fa-I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45CE9B-9CB1-EB4A-121C-0458C9C0C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07" y="1700808"/>
            <a:ext cx="8692373" cy="46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12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469B-D2F4-3B2B-2B41-6B6DFC437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44FA0-8E25-E3D5-55C6-675EB5363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b="0" i="0" u="none" strike="noStrike" baseline="0" dirty="0"/>
              <a:t>Real-NVP: Non-volume preserving extension of NICE</a:t>
            </a:r>
            <a:endParaRPr lang="en-US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40E92-7193-C8CD-B617-33CB8C8B41E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99039-FE5B-D0D4-0E92-630EB16A6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15</a:t>
            </a:fld>
            <a:endParaRPr lang="fa-I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D055E-3618-D7AD-6CB2-26917203D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234229"/>
            <a:ext cx="7559752" cy="521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71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D63AE-213D-8C35-A0C8-8E094F7F2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9D7BD-81F4-7EEC-2533-67F3C0F95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b="0" i="0" u="none" strike="noStrike" baseline="0" dirty="0"/>
              <a:t>Real-NVP: Non-volume preserving extension of NICE</a:t>
            </a:r>
            <a:endParaRPr lang="en-US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490CB-AB4C-CA8E-B309-7B8B2324B8F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541B1-3181-4E61-3D0B-3100DA98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16</a:t>
            </a:fld>
            <a:endParaRPr lang="fa-I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14C9E-6E25-2C4B-79FB-36ED39D13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74391"/>
            <a:ext cx="6552728" cy="328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00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BA6B1-6997-22F7-ED84-21952A3C4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626A-5B58-9BCE-4970-1D7FD0AC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b="0" i="0" u="none" strike="noStrike" baseline="0" dirty="0"/>
              <a:t>Real-NVP: Non-volume preserving extension of NICE</a:t>
            </a:r>
            <a:endParaRPr lang="en-US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ACFA6-F79F-4E2A-BF9E-6AA13903314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8ECC9-D6B0-2376-7023-A40923EC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17</a:t>
            </a:fld>
            <a:endParaRPr lang="fa-I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0F639D-FA0B-12FD-5819-DD928F5B7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209" y="1702106"/>
            <a:ext cx="6257581" cy="34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98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0ECD9-370C-2B51-D3F0-9D750BCC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i="0" u="none" strike="noStrike" baseline="0" dirty="0"/>
              <a:t>Continuous Autoregressive models as flow models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39FA4-1190-C2F7-2EBE-D0542562C33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F3EA4-58CE-B701-3796-A711F4013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18</a:t>
            </a:fld>
            <a:endParaRPr lang="fa-I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E196C5-409C-D597-AF55-E830087D5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65" y="1348194"/>
            <a:ext cx="7557496" cy="493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75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06CE-B6CD-48A4-89A6-70D96A08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i="0" u="none" strike="noStrike" baseline="0" dirty="0"/>
              <a:t>Masked Autoregressive Flow (MAF)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2BE3E-4465-3829-ACE3-23BBA8A64E2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A0C4C-F641-CBCE-5A3E-DCCCB43BB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19</a:t>
            </a:fld>
            <a:endParaRPr lang="fa-I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2D464-91AD-FD36-83A8-842BBEB5A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45" y="1628800"/>
            <a:ext cx="8094710" cy="479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53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BA1CD-7648-703F-30AA-D03D410DA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1ADDC-654B-C3C0-F035-B627F64120A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388194"/>
            <a:ext cx="8229600" cy="51371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endParaRPr lang="en-US" sz="1400" dirty="0"/>
          </a:p>
          <a:p>
            <a:pPr>
              <a:lnSpc>
                <a:spcPct val="120000"/>
              </a:lnSpc>
            </a:pPr>
            <a:endParaRPr lang="en-US" sz="1400" dirty="0"/>
          </a:p>
          <a:p>
            <a:pPr>
              <a:lnSpc>
                <a:spcPct val="120000"/>
              </a:lnSpc>
            </a:pPr>
            <a:endParaRPr lang="en-US" sz="1400" dirty="0"/>
          </a:p>
          <a:p>
            <a:pPr>
              <a:lnSpc>
                <a:spcPct val="120000"/>
              </a:lnSpc>
            </a:pPr>
            <a:endParaRPr lang="en-US" sz="1400" dirty="0"/>
          </a:p>
          <a:p>
            <a:pPr>
              <a:lnSpc>
                <a:spcPct val="120000"/>
              </a:lnSpc>
            </a:pPr>
            <a:endParaRPr lang="en-US" sz="1400" dirty="0"/>
          </a:p>
          <a:p>
            <a:pPr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/>
              <a:t>We need a framework to interact with distributions for statistical generative models.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Probabilistic generative models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Deep generative models</a:t>
            </a:r>
          </a:p>
          <a:p>
            <a:pPr lvl="2">
              <a:lnSpc>
                <a:spcPct val="110000"/>
              </a:lnSpc>
            </a:pPr>
            <a:r>
              <a:rPr lang="en-US" sz="1600" dirty="0"/>
              <a:t>Autoregressive models</a:t>
            </a:r>
          </a:p>
          <a:p>
            <a:pPr lvl="2">
              <a:lnSpc>
                <a:spcPct val="110000"/>
              </a:lnSpc>
            </a:pPr>
            <a:r>
              <a:rPr lang="en-US" sz="1600" dirty="0"/>
              <a:t>Variational Autoencoders</a:t>
            </a:r>
          </a:p>
          <a:p>
            <a:pPr lvl="2">
              <a:lnSpc>
                <a:spcPct val="110000"/>
              </a:lnSpc>
            </a:pPr>
            <a:r>
              <a:rPr lang="en-US" sz="1600" dirty="0"/>
              <a:t>Generative adversarial networks</a:t>
            </a:r>
          </a:p>
          <a:p>
            <a:pPr lvl="2">
              <a:lnSpc>
                <a:spcPct val="110000"/>
              </a:lnSpc>
            </a:pPr>
            <a:r>
              <a:rPr lang="en-US" sz="1600" b="1" dirty="0"/>
              <a:t>Normalizing Flow -&gt; a latent variable model with tractable likelihood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5BA4F-B6AC-954B-A0C8-1EDFDC4C5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2</a:t>
            </a:fld>
            <a:endParaRPr lang="fa-IR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18FA563-14B8-5EDA-1BEF-98CFF4F549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38"/>
          <a:stretch/>
        </p:blipFill>
        <p:spPr>
          <a:xfrm>
            <a:off x="2564640" y="1196752"/>
            <a:ext cx="395157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02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7F83B-D806-A7EC-19E6-5841A8440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B291E-0E9E-8D1A-6478-446E47C9B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i="0" u="none" strike="noStrike" baseline="0" dirty="0"/>
              <a:t>Masked Autoregressive Flow (MAF)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9948E-FA7A-25DE-816D-B0E2A764D60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5904C-BF30-655D-DB20-4903E777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20</a:t>
            </a:fld>
            <a:endParaRPr lang="fa-I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09FE03-C1A6-709F-03E1-5A2A44392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0" y="1242814"/>
            <a:ext cx="7974370" cy="489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93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8F0B3-C4CD-3169-9FBB-1B0CEE9FB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i="0" u="none" strike="noStrike" baseline="0" dirty="0"/>
              <a:t>Inverse Autoregressive Flow (IAF)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CF943-DE7B-B9D7-E75B-95778BB04EA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725DA-51C7-AE3D-37C9-C2364A4F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21</a:t>
            </a:fld>
            <a:endParaRPr lang="fa-I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74328-6557-241B-C0DA-8B5ABDB91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77" y="1200784"/>
            <a:ext cx="8214220" cy="515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28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C9880-661E-1285-576D-82DF7B37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IAF vs. MAF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1BFBC-2862-5DE8-AA44-9CB7BD8DA0E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42DA5-BF15-48C9-FC17-8449D24B2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22</a:t>
            </a:fld>
            <a:endParaRPr lang="fa-I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0D9315-CAAB-04AD-39E7-B6E4D7915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45114"/>
            <a:ext cx="8246763" cy="495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3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4DB3-ACD5-D20B-865D-65A3AB124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IAF vs. MAF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639C-E4D2-AB0C-07B3-DB0012BB50C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08CD6-2B49-946E-0738-6C293FF36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23</a:t>
            </a:fld>
            <a:endParaRPr lang="fa-I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3BDC0-89F8-161D-9006-F0B3CA6B9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06" y="1777621"/>
            <a:ext cx="8433094" cy="330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06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4855F-B4FF-2F4F-438A-06641EE6F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u="none" strike="noStrike" baseline="0" dirty="0" err="1"/>
              <a:t>Gaussianization</a:t>
            </a:r>
            <a:r>
              <a:rPr lang="en-US" b="0" i="0" u="none" strike="noStrike" baseline="0" dirty="0"/>
              <a:t> Flows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B0050-4EA1-B4B0-137A-74CD74FEFB8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A898E-4F0E-8CB6-51C1-EC345A55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24</a:t>
            </a:fld>
            <a:endParaRPr lang="fa-I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62F08D-2884-16BA-9259-F86C5A381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83" y="1214718"/>
            <a:ext cx="8172400" cy="510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82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91127-D2F7-6B48-CCF9-3F9654A0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baseline="0" dirty="0" err="1"/>
              <a:t>Gaussianization</a:t>
            </a:r>
            <a:r>
              <a:rPr lang="en-US" b="0" i="0" u="none" strike="noStrike" baseline="0" dirty="0"/>
              <a:t> Flows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52530F-C4F9-F7EF-2570-3604A77C6C4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94429" y="1219200"/>
            <a:ext cx="7955141" cy="49371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35D8A-B19E-E1CD-168F-7C2B2B7B5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25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45653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3E5A5-3565-5F5D-62A2-04FB9097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baseline="0" dirty="0" err="1"/>
              <a:t>Gaussianization</a:t>
            </a:r>
            <a:r>
              <a:rPr lang="en-US" b="0" i="0" u="none" strike="noStrike" baseline="0" dirty="0"/>
              <a:t> Flows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FC950-0412-1437-06F4-7DA937C8417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EA79F-365E-F019-7FAF-1F8A2C31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26</a:t>
            </a:fld>
            <a:endParaRPr lang="fa-I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B1955D-0449-D46B-4329-5DAA9B775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37" y="1356639"/>
            <a:ext cx="7956376" cy="480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78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9984-7F72-30F4-B247-AC7BA7B57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baseline="0" dirty="0" err="1"/>
              <a:t>Gaussianization</a:t>
            </a:r>
            <a:r>
              <a:rPr lang="en-US" b="0" i="0" u="none" strike="noStrike" baseline="0" dirty="0"/>
              <a:t> Flows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0F1EE-539A-5BF5-6382-58A698EB982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CC940-7718-4AD2-468C-127CDE5E0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27</a:t>
            </a:fld>
            <a:endParaRPr lang="fa-I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42B60-B723-0C28-6497-6D52BDD8C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80" y="1240714"/>
            <a:ext cx="8265617" cy="511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29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63EB-4B3C-F84D-05DB-D3996E51F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i="0" u="none" strike="noStrike" baseline="0" dirty="0"/>
              <a:t>Motivation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32CD9-8F63-129F-C8A9-812897783E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Any two distributions can be converted to each other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lvl="1"/>
            <a:r>
              <a:rPr lang="en-US" dirty="0"/>
              <a:t>Start from a simple distribution and convert it to reach a sufficiently complex one to describe the data distribution</a:t>
            </a:r>
          </a:p>
          <a:p>
            <a:pPr lvl="2"/>
            <a:r>
              <a:rPr lang="en-US" dirty="0"/>
              <a:t>Find conversions with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98B0A-5E13-0F86-C1BD-6907D1F80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3</a:t>
            </a:fld>
            <a:endParaRPr lang="fa-I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A521BF-4C2A-52C6-139F-836910C5D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329" y="2996952"/>
            <a:ext cx="6203341" cy="18280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243ED0-556C-80D7-4AE0-D5C03F36A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746" y="5078210"/>
            <a:ext cx="5146506" cy="148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95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2DB3B-D442-F0B2-281C-4E50A4D3E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AB9B2-4878-DA88-133A-E7C111C20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i="0" u="none" strike="noStrike" baseline="0" dirty="0"/>
              <a:t>Motivation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231A5-1E1A-63B9-84C2-9B744874756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Any two distributions can be converted to each other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E507D-7E1D-9F59-669F-807F90606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4</a:t>
            </a:fld>
            <a:endParaRPr lang="fa-IR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B4E515-46D5-E35F-23F4-9E7E26A9E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29" y="1965988"/>
            <a:ext cx="3448679" cy="2299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72E82-1DF9-C49E-77AA-795E986FC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27" y="2132856"/>
            <a:ext cx="3073688" cy="1996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15EB7D-01CD-9BC5-9C12-E1C186F77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4149080"/>
            <a:ext cx="2592288" cy="2592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10CC72-04E8-1FD2-6550-6796F7CFF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256" y="4432031"/>
            <a:ext cx="1971950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92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92A2E-F100-C663-C37E-8CAAAF191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of variable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53A5F-0F55-9E9A-8E83-0C426250A5BA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Imagine uniform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on the green area</a:t>
                </a:r>
              </a:p>
              <a:p>
                <a:r>
                  <a:rPr lang="en-US" dirty="0"/>
                  <a:t>We obtain another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𝐴𝑧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53A5F-0F55-9E9A-8E83-0C426250A5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F4AE1-197B-0383-2A9B-2C6E33518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5</a:t>
            </a:fld>
            <a:endParaRPr lang="fa-I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C51331-B44D-3531-67B3-D184AB3FB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95" y="2708920"/>
            <a:ext cx="7778207" cy="279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03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A0EB6-1326-9C48-BCE6-86BCC6BDC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1BC8F-3073-EEA5-FC38-CF77E81D7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of variable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BCF381-14D4-22B3-2B03-EA4734AC4C03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Imagine uniform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on the green area</a:t>
                </a:r>
              </a:p>
              <a:p>
                <a:r>
                  <a:rPr lang="en-US" dirty="0"/>
                  <a:t>We obtain another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𝐴𝑧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volume of the parallelotope is: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uniformly distributed over the square,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also uniformly distributed in this volume, therefore: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BCF381-14D4-22B3-2B03-EA4734AC4C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988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DFC01-BA46-4EA3-ABBF-2C90DA70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6</a:t>
            </a:fld>
            <a:endParaRPr lang="fa-I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FFE1C-BEA3-5E62-7C04-312BD86FD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452" y="2564904"/>
            <a:ext cx="4828868" cy="2044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FA95F2-6EF0-8CF8-2F35-0BEDBF2F9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5341308"/>
            <a:ext cx="3630233" cy="1156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0213F7-6566-5802-003A-D58714C38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76" y="5805265"/>
            <a:ext cx="2603907" cy="42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0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B2DF7-280F-B6C6-926D-FE335D96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change of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B11F72-A1F5-B808-FA39-D9148AE5AE9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b="0" dirty="0"/>
                  <a:t>For an arbitrarily non-linear transformation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b="0" dirty="0"/>
                  <a:t>: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B11F72-A1F5-B808-FA39-D9148AE5AE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20780-1DBA-E029-A23C-ABAA4EF38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7</a:t>
            </a:fld>
            <a:endParaRPr lang="fa-I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53C22-4171-9437-9933-C7F7329A4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783"/>
          <a:stretch/>
        </p:blipFill>
        <p:spPr>
          <a:xfrm>
            <a:off x="1782155" y="3498561"/>
            <a:ext cx="5579690" cy="285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05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5D40-14B6-F8A2-8405-182D5EF9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Jacobian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276F0-1795-1F4A-9A92-A14C941D310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D7081-5AD7-C5EA-CA98-9C37F8ED3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8</a:t>
            </a:fld>
            <a:endParaRPr lang="fa-IR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A6B3F2-927E-32AB-AAE8-9FD3A1E4AC27}"/>
              </a:ext>
            </a:extLst>
          </p:cNvPr>
          <p:cNvGrpSpPr/>
          <p:nvPr/>
        </p:nvGrpSpPr>
        <p:grpSpPr>
          <a:xfrm>
            <a:off x="1727232" y="3760940"/>
            <a:ext cx="5581072" cy="2540692"/>
            <a:chOff x="446381" y="2994159"/>
            <a:chExt cx="6147823" cy="298752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5CF31E3-1C52-520A-47FD-0F1612A9C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2000" y="2994159"/>
              <a:ext cx="3292204" cy="298752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6AAAA7-0FDA-3FE4-097E-0A7508AF3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381" y="3819390"/>
              <a:ext cx="2440754" cy="12752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210ECD3-AB4D-CA5B-69F6-1A4B109CAE1C}"/>
                    </a:ext>
                  </a:extLst>
                </p:cNvPr>
                <p:cNvSpPr txBox="1"/>
                <p:nvPr/>
              </p:nvSpPr>
              <p:spPr>
                <a:xfrm>
                  <a:off x="2887135" y="4195392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A7B3E83-510D-4AA0-8E4A-1DD0B44541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7135" y="4195392"/>
                  <a:ext cx="38100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8D85DF-AB12-32E6-4E37-95AB71A6BA5B}"/>
                  </a:ext>
                </a:extLst>
              </p:cNvPr>
              <p:cNvSpPr txBox="1"/>
              <p:nvPr/>
            </p:nvSpPr>
            <p:spPr>
              <a:xfrm>
                <a:off x="1813939" y="1556792"/>
                <a:ext cx="5423644" cy="1559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groupCh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8D85DF-AB12-32E6-4E37-95AB71A6B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939" y="1556792"/>
                <a:ext cx="5423644" cy="15598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9586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A72F0-C8DC-4D96-7714-15D726BD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B77302-ED0B-5A3C-BA14-3FD977246940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 contrast to VAEs the variable the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has the same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dirty="0"/>
                  <a:t>. </a:t>
                </a:r>
              </a:p>
              <a:p>
                <a:r>
                  <a:rPr lang="en-US" b="0" dirty="0"/>
                  <a:t>The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b="0" dirty="0"/>
                  <a:t> should be </a:t>
                </a:r>
                <a:r>
                  <a:rPr lang="en-US" b="1" dirty="0"/>
                  <a:t>deterministic and invertible</a:t>
                </a:r>
              </a:p>
              <a:p>
                <a:endParaRPr lang="en-US" b="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B77302-ED0B-5A3C-BA14-3FD977246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852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189EE-DB63-B589-60EC-340366298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9</a:t>
            </a:fld>
            <a:endParaRPr lang="fa-I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100DB-122A-610C-255A-71DCD4025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3212976"/>
            <a:ext cx="5107440" cy="12216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76EC8D-34D7-625D-B6CE-E521CA7EA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8"/>
            <a:ext cx="2193815" cy="217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467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86744</TotalTime>
  <Words>424</Words>
  <Application>Microsoft Office PowerPoint</Application>
  <PresentationFormat>On-screen Show (4:3)</PresentationFormat>
  <Paragraphs>109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Arial</vt:lpstr>
      <vt:lpstr>Bookman Old Style</vt:lpstr>
      <vt:lpstr>Calibri</vt:lpstr>
      <vt:lpstr>Calibri Light</vt:lpstr>
      <vt:lpstr>Cambria Math</vt:lpstr>
      <vt:lpstr>et-book</vt:lpstr>
      <vt:lpstr>Gill Sans MT</vt:lpstr>
      <vt:lpstr>Source Sans Pro</vt:lpstr>
      <vt:lpstr>Wingdings</vt:lpstr>
      <vt:lpstr>Wingdings 3</vt:lpstr>
      <vt:lpstr>Origin</vt:lpstr>
      <vt:lpstr>3_Custom Design</vt:lpstr>
      <vt:lpstr>2_Custom Design</vt:lpstr>
      <vt:lpstr>Custom Design</vt:lpstr>
      <vt:lpstr>PowerPoint Presentation</vt:lpstr>
      <vt:lpstr>Recap</vt:lpstr>
      <vt:lpstr>Motivation</vt:lpstr>
      <vt:lpstr>Motivation</vt:lpstr>
      <vt:lpstr>Change of variable formula</vt:lpstr>
      <vt:lpstr>Change of variable formula</vt:lpstr>
      <vt:lpstr>Generalized change of variable</vt:lpstr>
      <vt:lpstr>Jacobian matrix</vt:lpstr>
      <vt:lpstr>Normalizing flow</vt:lpstr>
      <vt:lpstr>Learning and inference </vt:lpstr>
      <vt:lpstr>Learning and inference </vt:lpstr>
      <vt:lpstr>NICE - Additive coupling layers</vt:lpstr>
      <vt:lpstr>NICE - Additive coupling layers</vt:lpstr>
      <vt:lpstr>NICE - Additive coupling layers</vt:lpstr>
      <vt:lpstr>Real-NVP: Non-volume preserving extension of NICE</vt:lpstr>
      <vt:lpstr>Real-NVP: Non-volume preserving extension of NICE</vt:lpstr>
      <vt:lpstr>Real-NVP: Non-volume preserving extension of NICE</vt:lpstr>
      <vt:lpstr>Continuous Autoregressive models as flow models</vt:lpstr>
      <vt:lpstr>Masked Autoregressive Flow (MAF)</vt:lpstr>
      <vt:lpstr>Masked Autoregressive Flow (MAF)</vt:lpstr>
      <vt:lpstr>Inverse Autoregressive Flow (IAF)</vt:lpstr>
      <vt:lpstr>IAF vs. MAF</vt:lpstr>
      <vt:lpstr>IAF vs. MAF</vt:lpstr>
      <vt:lpstr>Gaussianization Flows</vt:lpstr>
      <vt:lpstr>Gaussianization Flows</vt:lpstr>
      <vt:lpstr>Gaussianization Flows</vt:lpstr>
      <vt:lpstr>Gaussianization Flows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Mahdieh</dc:creator>
  <cp:lastModifiedBy>Fatemeh</cp:lastModifiedBy>
  <cp:revision>813</cp:revision>
  <cp:lastPrinted>2019-10-12T02:53:23Z</cp:lastPrinted>
  <dcterms:created xsi:type="dcterms:W3CDTF">2012-08-18T13:21:07Z</dcterms:created>
  <dcterms:modified xsi:type="dcterms:W3CDTF">2024-12-06T11:11:10Z</dcterms:modified>
</cp:coreProperties>
</file>